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308" r:id="rId7"/>
    <p:sldId id="313" r:id="rId8"/>
    <p:sldId id="288" r:id="rId9"/>
    <p:sldId id="299" r:id="rId10"/>
    <p:sldId id="305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750" autoAdjust="0"/>
  </p:normalViewPr>
  <p:slideViewPr>
    <p:cSldViewPr snapToGrid="0">
      <p:cViewPr>
        <p:scale>
          <a:sx n="100" d="100"/>
          <a:sy n="100" d="100"/>
        </p:scale>
        <p:origin x="852" y="312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54A134-DF8D-4ECE-96AF-91D5A698F6E8}" type="datetime1">
              <a:rPr lang="it-IT" smtClean="0"/>
              <a:t>05/02/2024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D058-C886-4906-80E6-D5863E6CDBA3}" type="datetime1">
              <a:rPr lang="it-IT" smtClean="0"/>
              <a:pPr/>
              <a:t>05/02/2024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641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66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04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tango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it-IT" noProof="0"/>
              <a:t>6.53</a:t>
            </a:r>
          </a:p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Fai clic per modificare</a:t>
            </a:r>
          </a:p>
        </p:txBody>
      </p:sp>
      <p:grpSp>
        <p:nvGrpSpPr>
          <p:cNvPr id="10" name="Segnaposto immagine 16" descr="illustrazione astratta colorata di edifici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fronto di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19" name="Segnaposto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0" name="Segnaposto tes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rategia di crescita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2" name="Segnaposto tes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4" name="Segnaposto tes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grpSp>
        <p:nvGrpSpPr>
          <p:cNvPr id="956" name="Segnaposto immagine 1925" descr="illustrazione astratta colorata di edifici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959" name="Segnaposto piè di pa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4" name="Segnaposto tes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45" name="Segnaposto tes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6" name="Segnaposto tes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7" name="Segnaposto tes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8" name="Segnaposto tes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9" name="Segnaposto tes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0" name="Segnaposto tes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1" name="Segnaposto tes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6" name="Segnaposto tes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7" name="Segnaposto tes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8" name="Segnaposto tes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9" name="Segnaposto tes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0" name="Segnaposto tes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1" name="Segnaposto tes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2" name="Segnaposto tes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3" name="Segnaposto tes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4" name="Segnaposto tes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egnaposto tes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elemento</a:t>
            </a:r>
          </a:p>
        </p:txBody>
      </p:sp>
      <p:sp>
        <p:nvSpPr>
          <p:cNvPr id="67" name="Segnaposto tes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Mese, Anno</a:t>
            </a:r>
          </a:p>
        </p:txBody>
      </p:sp>
      <p:sp>
        <p:nvSpPr>
          <p:cNvPr id="68" name="Segnaposto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Dati finanzia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5" name="Segnaposto immagin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3" name="Segnaposto immagin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1" name="Segnaposto immagin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3" name="Segnaposto immagin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5" name="Segnaposto immagin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Segnaposto immagin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9" name="Segnaposto tes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0" name="Segnaposto tes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3" name="Segnaposto tes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4" name="Segnaposto tes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7" name="Segnaposto tes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8" name="Segnaposto tes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9" name="Segnaposto immagin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1" name="Segnaposto immagin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8" name="Segnaposto contenut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0" name="Segnaposto contenut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9" name="Segnaposto tes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1" name="Segnaposto tes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/>
            </a:lvl1pPr>
          </a:lstStyle>
          <a:p>
            <a:r>
              <a:rPr lang="it-IT" dirty="0"/>
              <a:t>Febbraio 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56350"/>
            <a:ext cx="3029711" cy="365125"/>
          </a:xfrm>
        </p:spPr>
        <p:txBody>
          <a:bodyPr rtlCol="0"/>
          <a:lstStyle>
            <a:lvl1pPr algn="r">
              <a:defRPr/>
            </a:lvl1pPr>
          </a:lstStyle>
          <a:p>
            <a:r>
              <a:rPr lang="it-IT" dirty="0"/>
              <a:t>Analisi cinematica – Catello, Ndulue, Del Peschio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grpSp>
        <p:nvGrpSpPr>
          <p:cNvPr id="971" name="Segnaposto immagine 986" descr="illustrazione astratta colorata di edifici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egnaposto immagine 20" descr="illustrazione astratta colorata di edifici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zi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grpSp>
        <p:nvGrpSpPr>
          <p:cNvPr id="10" name="Segnaposto immagine 44" descr="illustrazione astratta colorata di edifici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egnaposto immagine 57" descr="illustrazione astratta colorata di edifici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egnaposto immagin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noramica del prodot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egnaposto immagine 1029" descr="illustrazione astratta colorata di edifici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3" name="Segnaposto tes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antaggi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2" name="Segnaposto contenut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3" name="Segnaposto tes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34" name="Segnaposto tes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35" name="Segnaposto tes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estazione sezio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grpSp>
        <p:nvGrpSpPr>
          <p:cNvPr id="7" name="Segnaposto immagine 795" descr="illustrazione astratta colorata di edifici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lo di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0" name="Segnaposto tes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2" name="Segnaposto contenut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3" name="Segnaposto tes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2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3</a:t>
            </a:r>
          </a:p>
        </p:txBody>
      </p:sp>
      <p:sp>
        <p:nvSpPr>
          <p:cNvPr id="24" name="Segnaposto tes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4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anoramica del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4" name="Segnaposto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it-IT" dirty="0"/>
              <a:t>ANALISI CINEMATICA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3"/>
            <a:ext cx="4379976" cy="125359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Luigi Catello P38000221</a:t>
            </a:r>
          </a:p>
          <a:p>
            <a:r>
              <a:rPr lang="it-IT" dirty="0"/>
              <a:t>Nimrod Millenium Ndulue</a:t>
            </a:r>
          </a:p>
          <a:p>
            <a:pPr rtl="0"/>
            <a:r>
              <a:rPr lang="it-IT" dirty="0"/>
              <a:t>Salvatore Del Peschio P38000190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3430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L'analisi cinematica esamina le relazioni di movimento tra i componenti di un sistema, richiedendo l'identificazione di un elemento fisso e l'installazione di giunti per controllare il movimento. È essenziale stabilire dei limiti di movimento per questi elementi. Questa analisi mira a misurare l'area operativa effettiva e assicurare la funzionalità ottimale dei giunti per l'uso previsto.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988" name="Segnaposto piè di pagina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19EA63A-0D75-2B2F-3356-771B8D00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ANALISI CINEMATICA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ANALISI CINEMATICA</a:t>
            </a:r>
          </a:p>
        </p:txBody>
      </p:sp>
      <p:sp>
        <p:nvSpPr>
          <p:cNvPr id="148" name="Segnaposto numero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32" name="Sottotitolo 2">
            <a:extLst>
              <a:ext uri="{FF2B5EF4-FFF2-40B4-BE49-F238E27FC236}">
                <a16:creationId xmlns:a16="http://schemas.microsoft.com/office/drawing/2014/main" id="{49F4B93D-6729-F7C9-900F-216E98680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936" y="2738568"/>
            <a:ext cx="3048000" cy="2025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L'unità, </a:t>
            </a:r>
            <a:r>
              <a:rPr lang="it-IT" dirty="0" err="1"/>
              <a:t>pre</a:t>
            </a:r>
            <a:r>
              <a:rPr lang="it-IT" dirty="0"/>
              <a:t>-assemblata, costituisce un carroponte con un braccio terminale. Saranno inclusi giunti prismatici per le traslazioni e rotoidali per le rotazioni, concepiti ex novo anziché derivati dalla configurazione originale dell'unità.</a:t>
            </a:r>
          </a:p>
        </p:txBody>
      </p:sp>
      <p:pic>
        <p:nvPicPr>
          <p:cNvPr id="36" name="Immagine 35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502F6D9E-F2F4-BA7E-CF21-672A7853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2" t="16345" r="28142" b="8033"/>
          <a:stretch/>
        </p:blipFill>
        <p:spPr>
          <a:xfrm>
            <a:off x="70319" y="1713411"/>
            <a:ext cx="5028747" cy="4206241"/>
          </a:xfrm>
          <a:prstGeom prst="rect">
            <a:avLst/>
          </a:prstGeom>
        </p:spPr>
      </p:pic>
      <p:sp>
        <p:nvSpPr>
          <p:cNvPr id="37" name="Segnaposto data 9">
            <a:extLst>
              <a:ext uri="{FF2B5EF4-FFF2-40B4-BE49-F238E27FC236}">
                <a16:creationId xmlns:a16="http://schemas.microsoft.com/office/drawing/2014/main" id="{B45CA643-C311-B1E4-1D81-A514A5B9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38" name="Segnaposto piè di pagina 4">
            <a:extLst>
              <a:ext uri="{FF2B5EF4-FFF2-40B4-BE49-F238E27FC236}">
                <a16:creationId xmlns:a16="http://schemas.microsoft.com/office/drawing/2014/main" id="{51AD3195-CDB4-4BF8-A7BE-EDA90A26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46E7153-B16F-50A0-DA0C-C09C7F19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1" t="22194" r="39358" b="32029"/>
          <a:stretch/>
        </p:blipFill>
        <p:spPr>
          <a:xfrm>
            <a:off x="1541417" y="3770396"/>
            <a:ext cx="2339083" cy="2064351"/>
          </a:xfrm>
          <a:prstGeom prst="rect">
            <a:avLst/>
          </a:prstGeom>
        </p:spPr>
      </p:pic>
      <p:sp>
        <p:nvSpPr>
          <p:cNvPr id="954" name="Tito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it-IT" dirty="0"/>
              <a:t>GIUNTI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8567" y="1583286"/>
            <a:ext cx="9052560" cy="395859"/>
          </a:xfrm>
        </p:spPr>
        <p:txBody>
          <a:bodyPr rtlCol="0"/>
          <a:lstStyle/>
          <a:p>
            <a:pPr rtl="0"/>
            <a:r>
              <a:rPr lang="it-IT" dirty="0"/>
              <a:t>Tre tipi: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it-IT" dirty="0"/>
              <a:t>Rigidi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Per fissare due componenti, come i binari al muro</a:t>
            </a:r>
          </a:p>
          <a:p>
            <a:pPr rtl="0"/>
            <a:endParaRPr lang="it-IT" dirty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it-IT" dirty="0"/>
              <a:t>Prismatici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r>
              <a:rPr lang="it-IT" dirty="0"/>
              <a:t>Per far scorrere un componente sull’altro, come la parte superiore del carroponte sui binari, lungo una traiettoria rettilinea</a:t>
            </a:r>
          </a:p>
        </p:txBody>
      </p:sp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 rtlCol="0"/>
          <a:lstStyle/>
          <a:p>
            <a:pPr rtl="0"/>
            <a:r>
              <a:rPr lang="it-IT" dirty="0"/>
              <a:t>Rotoidali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Per far ruotare un componente su un asse, come un gomito</a:t>
            </a:r>
          </a:p>
          <a:p>
            <a:pPr rtl="0"/>
            <a:endParaRPr lang="it-IT" dirty="0"/>
          </a:p>
        </p:txBody>
      </p:sp>
      <p:sp>
        <p:nvSpPr>
          <p:cNvPr id="72" name="Segnaposto numero diapositiva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89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/>
              <a:t>4</a:t>
            </a:fld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magine 8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D83D2AF6-6BA3-90B7-B407-9A416F93F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28" y="4777389"/>
            <a:ext cx="3139028" cy="1765704"/>
          </a:xfrm>
          <a:prstGeom prst="rect">
            <a:avLst/>
          </a:prstGeom>
        </p:spPr>
      </p:pic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579CEF3E-9DE9-E72F-708A-4058BEDB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890"/>
            <a:ext cx="1371600" cy="365125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Febbraio 2024</a:t>
            </a: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2E576F0D-6971-69E5-FBEB-E6D498C7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485890"/>
            <a:ext cx="3192085" cy="365125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Cinematica – Catello, Ndulue, Del Peschio</a:t>
            </a:r>
          </a:p>
        </p:txBody>
      </p:sp>
      <p:pic>
        <p:nvPicPr>
          <p:cNvPr id="13" name="Immagine 12" descr="Immagine che contiene schermata, viola, Sport dell'aria&#10;&#10;Descrizione generata automaticamente">
            <a:extLst>
              <a:ext uri="{FF2B5EF4-FFF2-40B4-BE49-F238E27FC236}">
                <a16:creationId xmlns:a16="http://schemas.microsoft.com/office/drawing/2014/main" id="{51740DE4-6AA8-33D6-7033-73571590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479" y="4777389"/>
            <a:ext cx="3119847" cy="17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GIUNTI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Prismatici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775846" cy="2121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I giunti prismatici inseriti sono: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binari fissi e quelli mobili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binari mobili e il carroponte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la parte superiore e inferiore del carroponte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vari cilindri della prolunga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Rotoidali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7"/>
            <a:ext cx="5775846" cy="159932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Quelli rotoidali: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la prolunga e il braccio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il braccio e il gomito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il gomito e l’end-effector</a:t>
            </a:r>
          </a:p>
        </p:txBody>
      </p:sp>
      <p:sp>
        <p:nvSpPr>
          <p:cNvPr id="46" name="Segnaposto numero diapositiva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5</a:t>
            </a:fld>
            <a:endParaRPr lang="it-IT" dirty="0"/>
          </a:p>
        </p:txBody>
      </p:sp>
      <p:sp>
        <p:nvSpPr>
          <p:cNvPr id="20" name="Segnaposto testo 8">
            <a:extLst>
              <a:ext uri="{FF2B5EF4-FFF2-40B4-BE49-F238E27FC236}">
                <a16:creationId xmlns:a16="http://schemas.microsoft.com/office/drawing/2014/main" id="{21CD7105-065E-A91D-EE71-4359DD97BAD8}"/>
              </a:ext>
            </a:extLst>
          </p:cNvPr>
          <p:cNvSpPr txBox="1">
            <a:spLocks/>
          </p:cNvSpPr>
          <p:nvPr/>
        </p:nvSpPr>
        <p:spPr>
          <a:xfrm>
            <a:off x="6024437" y="5556685"/>
            <a:ext cx="5775846" cy="4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Tutti gli altri componenti sono stati fissati con giunti rigidi.</a:t>
            </a:r>
          </a:p>
        </p:txBody>
      </p:sp>
      <p:sp>
        <p:nvSpPr>
          <p:cNvPr id="23" name="Segnaposto data 9">
            <a:extLst>
              <a:ext uri="{FF2B5EF4-FFF2-40B4-BE49-F238E27FC236}">
                <a16:creationId xmlns:a16="http://schemas.microsoft.com/office/drawing/2014/main" id="{01FAA967-3B1A-9D9F-A71B-46DFD518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24" name="Segnaposto piè di pagina 4">
            <a:extLst>
              <a:ext uri="{FF2B5EF4-FFF2-40B4-BE49-F238E27FC236}">
                <a16:creationId xmlns:a16="http://schemas.microsoft.com/office/drawing/2014/main" id="{C5E900D7-6B5A-E529-03CB-67E443D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31" name="final">
            <a:hlinkClick r:id="" action="ppaction://media"/>
            <a:extLst>
              <a:ext uri="{FF2B5EF4-FFF2-40B4-BE49-F238E27FC236}">
                <a16:creationId xmlns:a16="http://schemas.microsoft.com/office/drawing/2014/main" id="{85648EB5-7D8C-CFDB-67D3-A67C00C44B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81809" cy="1325880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SIMULAZIONE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o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37" name="Segnaposto tes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it-IT" dirty="0"/>
              <a:t>Luigi Catello P38000221</a:t>
            </a:r>
          </a:p>
          <a:p>
            <a:r>
              <a:rPr lang="it-IT" dirty="0"/>
              <a:t>Nimrod Millenium Ndulue</a:t>
            </a:r>
          </a:p>
          <a:p>
            <a:pPr rtl="0"/>
            <a:r>
              <a:rPr lang="it-IT" dirty="0"/>
              <a:t>Salvatore Del Peschio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2" name="Segnaposto data 9">
            <a:extLst>
              <a:ext uri="{FF2B5EF4-FFF2-40B4-BE49-F238E27FC236}">
                <a16:creationId xmlns:a16="http://schemas.microsoft.com/office/drawing/2014/main" id="{85D32628-E3BD-ECFE-F0BC-3C1952E2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B42C7DB5-AB3F-9BEC-DA17-0CB3E0AB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2_TF16411248_Win32" id="{1DE169E5-3072-4D87-B386-D441017C44E4}" vid="{2DE9F75D-743F-4BB0-ACE3-7C502A79FB0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{8A557143-4766-45FA-BC6C-303E9228EA25}tf16411248_win32</Template>
  <TotalTime>85</TotalTime>
  <Words>309</Words>
  <Application>Microsoft Office PowerPoint</Application>
  <PresentationFormat>Widescreen</PresentationFormat>
  <Paragraphs>59</Paragraphs>
  <Slides>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Tema di Office</vt:lpstr>
      <vt:lpstr>ANALISI CINEMATICA</vt:lpstr>
      <vt:lpstr>ANALISI CINEMATICA</vt:lpstr>
      <vt:lpstr>ANALISI CINEMATICA</vt:lpstr>
      <vt:lpstr>GIUNTI</vt:lpstr>
      <vt:lpstr>GIUNTI</vt:lpstr>
      <vt:lpstr>SIMULAZIONE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CINEMATICA</dc:title>
  <dc:creator>LUIGI CATELLO</dc:creator>
  <cp:lastModifiedBy>LUIGI CATELLO</cp:lastModifiedBy>
  <cp:revision>5</cp:revision>
  <dcterms:created xsi:type="dcterms:W3CDTF">2024-02-05T14:44:26Z</dcterms:created>
  <dcterms:modified xsi:type="dcterms:W3CDTF">2024-02-05T16:17:12Z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2024-02-05T14:51:55Z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ac9ca08e-243a-4f75-adae-54546531c254</vt:lpwstr>
  </property>
  <property fmtid="{D5CDD505-2E9C-101B-9397-08002B2CF9AE}" pid="9" name="MSIP_Label_2ad0b24d-6422-44b0-b3de-abb3a9e8c81a_ContentBits">
    <vt:lpwstr>0</vt:lpwstr>
  </property>
</Properties>
</file>